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8" r:id="rId2"/>
    <p:sldId id="271" r:id="rId3"/>
    <p:sldId id="269" r:id="rId4"/>
    <p:sldId id="268" r:id="rId5"/>
    <p:sldId id="267" r:id="rId6"/>
    <p:sldId id="272" r:id="rId7"/>
    <p:sldId id="273" r:id="rId8"/>
    <p:sldId id="274" r:id="rId9"/>
    <p:sldId id="277" r:id="rId10"/>
    <p:sldId id="278" r:id="rId11"/>
    <p:sldId id="275" r:id="rId12"/>
    <p:sldId id="270" r:id="rId13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1A8ECD-25F3-4AFA-B41A-7674E464A27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2FFE037-7D0C-4809-B461-A8ADCBDA5242}">
      <dgm:prSet phldrT="[Text]" custT="1"/>
      <dgm:spPr/>
      <dgm:t>
        <a:bodyPr/>
        <a:lstStyle/>
        <a:p>
          <a:r>
            <a:rPr lang="id-ID" sz="1800" b="1" u="sng" dirty="0" smtClean="0">
              <a:latin typeface="Bookman Old Style" pitchFamily="18" charset="0"/>
            </a:rPr>
            <a:t>KEDUDUKAN :</a:t>
          </a:r>
          <a:r>
            <a:rPr lang="id-ID" sz="1800" b="1" u="none" dirty="0" smtClean="0">
              <a:latin typeface="Bookman Old Style" pitchFamily="18" charset="0"/>
            </a:rPr>
            <a:t> </a:t>
          </a:r>
          <a:r>
            <a:rPr lang="id-ID" sz="1800" b="1" dirty="0" smtClean="0">
              <a:latin typeface="Bookman Old Style" pitchFamily="18" charset="0"/>
            </a:rPr>
            <a:t>Karang taruna berkedudukan di desa / Kelurahan</a:t>
          </a:r>
          <a:endParaRPr lang="id-ID" sz="1800" b="1" dirty="0">
            <a:latin typeface="Bookman Old Style" pitchFamily="18" charset="0"/>
          </a:endParaRPr>
        </a:p>
      </dgm:t>
    </dgm:pt>
    <dgm:pt modelId="{EDB61029-9702-4B80-A18B-88155BD5424C}" type="parTrans" cxnId="{A9A5EE1B-E17D-46A0-A7C7-EA9F75944392}">
      <dgm:prSet/>
      <dgm:spPr/>
      <dgm:t>
        <a:bodyPr/>
        <a:lstStyle/>
        <a:p>
          <a:endParaRPr lang="id-ID"/>
        </a:p>
      </dgm:t>
    </dgm:pt>
    <dgm:pt modelId="{4D730CBA-9D25-48C0-8C9F-403A4283DC4D}" type="sibTrans" cxnId="{A9A5EE1B-E17D-46A0-A7C7-EA9F75944392}">
      <dgm:prSet/>
      <dgm:spPr/>
      <dgm:t>
        <a:bodyPr/>
        <a:lstStyle/>
        <a:p>
          <a:endParaRPr lang="id-ID"/>
        </a:p>
      </dgm:t>
    </dgm:pt>
    <dgm:pt modelId="{1B3C1546-30FD-4DB8-BC5D-904037E65CCD}">
      <dgm:prSet phldrT="[Text]" custT="1"/>
      <dgm:spPr>
        <a:solidFill>
          <a:schemeClr val="accent3"/>
        </a:solidFill>
      </dgm:spPr>
      <dgm:t>
        <a:bodyPr/>
        <a:lstStyle/>
        <a:p>
          <a:r>
            <a:rPr lang="id-ID" sz="1800" b="1" u="sng" dirty="0" smtClean="0">
              <a:latin typeface="Bookman Old Style" pitchFamily="18" charset="0"/>
            </a:rPr>
            <a:t>TUGAS POKOK</a:t>
          </a:r>
          <a:r>
            <a:rPr lang="id-ID" sz="1800" b="1" u="none" dirty="0" smtClean="0">
              <a:latin typeface="Bookman Old Style" pitchFamily="18" charset="0"/>
            </a:rPr>
            <a:t>: Karang</a:t>
          </a:r>
          <a:r>
            <a:rPr lang="id-ID" sz="1800" b="1" dirty="0" smtClean="0">
              <a:latin typeface="Bookman Old Style" pitchFamily="18" charset="0"/>
            </a:rPr>
            <a:t> Taruna Memiliki Tugas pokok secara bersama sama dengan pemerintah, pemerintah provinsi, pemerintah kabupaten / kota serta masyarakat yang menyelenggarakan pembinaan generasi muda dan kesejahteraan sosial </a:t>
          </a:r>
        </a:p>
        <a:p>
          <a:endParaRPr lang="id-ID" sz="500" dirty="0"/>
        </a:p>
      </dgm:t>
    </dgm:pt>
    <dgm:pt modelId="{3EECCA10-4DA6-479C-8B6F-96770193A594}" type="parTrans" cxnId="{02CAB2D1-29F9-4297-9612-6AE2129B236E}">
      <dgm:prSet/>
      <dgm:spPr/>
      <dgm:t>
        <a:bodyPr/>
        <a:lstStyle/>
        <a:p>
          <a:endParaRPr lang="id-ID"/>
        </a:p>
      </dgm:t>
    </dgm:pt>
    <dgm:pt modelId="{8A8D2C04-4EB8-4E8F-A54F-9F98299E69C8}" type="sibTrans" cxnId="{02CAB2D1-29F9-4297-9612-6AE2129B236E}">
      <dgm:prSet/>
      <dgm:spPr/>
      <dgm:t>
        <a:bodyPr/>
        <a:lstStyle/>
        <a:p>
          <a:endParaRPr lang="id-ID"/>
        </a:p>
      </dgm:t>
    </dgm:pt>
    <dgm:pt modelId="{057B19C4-5FBA-4C3B-B8F5-91A7234A574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id-ID" sz="2000" b="1" u="sng" dirty="0" smtClean="0">
              <a:latin typeface="Bookman Old Style" pitchFamily="18" charset="0"/>
            </a:rPr>
            <a:t>FUNGSI :</a:t>
          </a:r>
        </a:p>
        <a:p>
          <a:r>
            <a:rPr lang="id-ID" sz="1400" b="1" dirty="0" smtClean="0">
              <a:latin typeface="Bookman Old Style" pitchFamily="18" charset="0"/>
            </a:rPr>
            <a:t>1. Mencegah timbulnya masalah kesejahteraan sosial terutama Generasi Muda, </a:t>
          </a:r>
        </a:p>
        <a:p>
          <a:r>
            <a:rPr lang="id-ID" sz="1400" b="1" dirty="0" smtClean="0">
              <a:latin typeface="Bookman Old Style" pitchFamily="18" charset="0"/>
            </a:rPr>
            <a:t>2. Menyelenggarakan kesejahteraan sosial meliputi rehabilitasi, Perlindungan  sosial, Jaminan sosial , pemberdayaan sosial dan dan diklat setiap anggota Masyarakat,</a:t>
          </a:r>
        </a:p>
        <a:p>
          <a:r>
            <a:rPr lang="id-ID" sz="1400" b="1" dirty="0" smtClean="0">
              <a:latin typeface="Bookman Old Style" pitchFamily="18" charset="0"/>
            </a:rPr>
            <a:t>3. Menumbuhkan, Memperkuat dan Memelihara Kearifan Lokal </a:t>
          </a:r>
        </a:p>
        <a:p>
          <a:r>
            <a:rPr lang="id-ID" sz="1400" b="1" dirty="0" smtClean="0">
              <a:latin typeface="Bookman Old Style" pitchFamily="18" charset="0"/>
            </a:rPr>
            <a:t>4.Memelihara dan Memperkuat semangat kebangsaan, Bhineka Tunggal Ika </a:t>
          </a:r>
        </a:p>
        <a:p>
          <a:endParaRPr lang="id-ID" sz="1400" b="1" dirty="0">
            <a:latin typeface="Bookman Old Style" pitchFamily="18" charset="0"/>
          </a:endParaRPr>
        </a:p>
      </dgm:t>
    </dgm:pt>
    <dgm:pt modelId="{6856706E-3168-47EB-B129-F8CA9B8CC971}" type="parTrans" cxnId="{0E45809F-D053-4645-8CDB-7B5F037ABB19}">
      <dgm:prSet/>
      <dgm:spPr/>
      <dgm:t>
        <a:bodyPr/>
        <a:lstStyle/>
        <a:p>
          <a:endParaRPr lang="id-ID"/>
        </a:p>
      </dgm:t>
    </dgm:pt>
    <dgm:pt modelId="{EC399B31-4BF9-48BB-97FA-E277F47AB14A}" type="sibTrans" cxnId="{0E45809F-D053-4645-8CDB-7B5F037ABB19}">
      <dgm:prSet/>
      <dgm:spPr/>
      <dgm:t>
        <a:bodyPr/>
        <a:lstStyle/>
        <a:p>
          <a:endParaRPr lang="id-ID"/>
        </a:p>
      </dgm:t>
    </dgm:pt>
    <dgm:pt modelId="{AC42ADD8-29D2-489B-961B-B15BEA9D599F}" type="pres">
      <dgm:prSet presAssocID="{F11A8ECD-25F3-4AFA-B41A-7674E464A2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E338BCB-22BF-483F-A98A-6320C039DFE6}" type="pres">
      <dgm:prSet presAssocID="{92FFE037-7D0C-4809-B461-A8ADCBDA5242}" presName="parentLin" presStyleCnt="0"/>
      <dgm:spPr/>
    </dgm:pt>
    <dgm:pt modelId="{D8D9F935-10D4-4CC8-804A-B28C9B57043F}" type="pres">
      <dgm:prSet presAssocID="{92FFE037-7D0C-4809-B461-A8ADCBDA5242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67B74BF0-CB0B-4463-96A3-BEB1F3E52587}" type="pres">
      <dgm:prSet presAssocID="{92FFE037-7D0C-4809-B461-A8ADCBDA5242}" presName="parentText" presStyleLbl="node1" presStyleIdx="0" presStyleCnt="3" custScaleX="154706" custScaleY="241142" custLinFactNeighborX="-81256" custLinFactNeighborY="-2739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470FFB-EB07-4B35-BE42-027449D61922}" type="pres">
      <dgm:prSet presAssocID="{92FFE037-7D0C-4809-B461-A8ADCBDA5242}" presName="negativeSpace" presStyleCnt="0"/>
      <dgm:spPr/>
    </dgm:pt>
    <dgm:pt modelId="{E4EA66EE-FDB1-4EF6-9BBF-FB27F8D40134}" type="pres">
      <dgm:prSet presAssocID="{92FFE037-7D0C-4809-B461-A8ADCBDA5242}" presName="childText" presStyleLbl="conFgAcc1" presStyleIdx="0" presStyleCnt="3" custScaleY="65313" custLinFactNeighborX="6612" custLinFactNeighborY="-57969">
        <dgm:presLayoutVars>
          <dgm:bulletEnabled val="1"/>
        </dgm:presLayoutVars>
      </dgm:prSet>
      <dgm:spPr/>
    </dgm:pt>
    <dgm:pt modelId="{E7C2E028-61EF-4736-A28C-8AA788344A0E}" type="pres">
      <dgm:prSet presAssocID="{4D730CBA-9D25-48C0-8C9F-403A4283DC4D}" presName="spaceBetweenRectangles" presStyleCnt="0"/>
      <dgm:spPr/>
    </dgm:pt>
    <dgm:pt modelId="{BA638E05-C2B9-4CB7-BC62-346280D93A3F}" type="pres">
      <dgm:prSet presAssocID="{1B3C1546-30FD-4DB8-BC5D-904037E65CCD}" presName="parentLin" presStyleCnt="0"/>
      <dgm:spPr/>
    </dgm:pt>
    <dgm:pt modelId="{D61D753D-35A0-4081-AF6E-DEACF3ADB972}" type="pres">
      <dgm:prSet presAssocID="{1B3C1546-30FD-4DB8-BC5D-904037E65CCD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CCF1B83A-EE30-4623-9530-CA9A6C58624B}" type="pres">
      <dgm:prSet presAssocID="{1B3C1546-30FD-4DB8-BC5D-904037E65CCD}" presName="parentText" presStyleLbl="node1" presStyleIdx="1" presStyleCnt="3" custScaleX="152297" custScaleY="449268" custLinFactNeighborX="-81542" custLinFactNeighborY="5259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7286B6-319B-4367-B0FF-C8184F202BE7}" type="pres">
      <dgm:prSet presAssocID="{1B3C1546-30FD-4DB8-BC5D-904037E65CCD}" presName="negativeSpace" presStyleCnt="0"/>
      <dgm:spPr/>
    </dgm:pt>
    <dgm:pt modelId="{705E9565-E6CF-4359-88BF-AE5484B85C26}" type="pres">
      <dgm:prSet presAssocID="{1B3C1546-30FD-4DB8-BC5D-904037E65CCD}" presName="childText" presStyleLbl="conFgAcc1" presStyleIdx="1" presStyleCnt="3" custLinFactNeighborX="-826" custLinFactNeighborY="-38678">
        <dgm:presLayoutVars>
          <dgm:bulletEnabled val="1"/>
        </dgm:presLayoutVars>
      </dgm:prSet>
      <dgm:spPr/>
    </dgm:pt>
    <dgm:pt modelId="{5C2C8211-2262-45B8-8085-D9ED5A129193}" type="pres">
      <dgm:prSet presAssocID="{8A8D2C04-4EB8-4E8F-A54F-9F98299E69C8}" presName="spaceBetweenRectangles" presStyleCnt="0"/>
      <dgm:spPr/>
    </dgm:pt>
    <dgm:pt modelId="{B94E7C7E-5235-4484-95E1-57EC0A772DCF}" type="pres">
      <dgm:prSet presAssocID="{057B19C4-5FBA-4C3B-B8F5-91A7234A5745}" presName="parentLin" presStyleCnt="0"/>
      <dgm:spPr/>
    </dgm:pt>
    <dgm:pt modelId="{754E58F9-44DB-44B9-BF1B-313ADD21FC39}" type="pres">
      <dgm:prSet presAssocID="{057B19C4-5FBA-4C3B-B8F5-91A7234A5745}" presName="parentLeftMargin" presStyleLbl="node1" presStyleIdx="1" presStyleCnt="3"/>
      <dgm:spPr/>
      <dgm:t>
        <a:bodyPr/>
        <a:lstStyle/>
        <a:p>
          <a:endParaRPr lang="id-ID"/>
        </a:p>
      </dgm:t>
    </dgm:pt>
    <dgm:pt modelId="{E32F8629-0F02-44A8-B4F8-B597415C8401}" type="pres">
      <dgm:prSet presAssocID="{057B19C4-5FBA-4C3B-B8F5-91A7234A5745}" presName="parentText" presStyleLbl="node1" presStyleIdx="2" presStyleCnt="3" custScaleX="142640" custScaleY="542529" custLinFactNeighborX="-82658" custLinFactNeighborY="494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6B8B9CD-A93B-44D4-B0DF-B7E1CEF67A26}" type="pres">
      <dgm:prSet presAssocID="{057B19C4-5FBA-4C3B-B8F5-91A7234A5745}" presName="negativeSpace" presStyleCnt="0"/>
      <dgm:spPr/>
    </dgm:pt>
    <dgm:pt modelId="{8D76B1EB-314C-42A4-8A80-612C15052B9D}" type="pres">
      <dgm:prSet presAssocID="{057B19C4-5FBA-4C3B-B8F5-91A7234A5745}" presName="childText" presStyleLbl="conFgAcc1" presStyleIdx="2" presStyleCnt="3" custScaleY="138157" custLinFactNeighborY="-49351">
        <dgm:presLayoutVars>
          <dgm:bulletEnabled val="1"/>
        </dgm:presLayoutVars>
      </dgm:prSet>
      <dgm:spPr/>
    </dgm:pt>
  </dgm:ptLst>
  <dgm:cxnLst>
    <dgm:cxn modelId="{2672C104-9266-413A-83EB-FE19C164A62D}" type="presOf" srcId="{057B19C4-5FBA-4C3B-B8F5-91A7234A5745}" destId="{754E58F9-44DB-44B9-BF1B-313ADD21FC39}" srcOrd="0" destOrd="0" presId="urn:microsoft.com/office/officeart/2005/8/layout/list1"/>
    <dgm:cxn modelId="{A9A5EE1B-E17D-46A0-A7C7-EA9F75944392}" srcId="{F11A8ECD-25F3-4AFA-B41A-7674E464A273}" destId="{92FFE037-7D0C-4809-B461-A8ADCBDA5242}" srcOrd="0" destOrd="0" parTransId="{EDB61029-9702-4B80-A18B-88155BD5424C}" sibTransId="{4D730CBA-9D25-48C0-8C9F-403A4283DC4D}"/>
    <dgm:cxn modelId="{C96181BD-FD2A-404D-955B-EF5AEECD8D66}" type="presOf" srcId="{92FFE037-7D0C-4809-B461-A8ADCBDA5242}" destId="{D8D9F935-10D4-4CC8-804A-B28C9B57043F}" srcOrd="0" destOrd="0" presId="urn:microsoft.com/office/officeart/2005/8/layout/list1"/>
    <dgm:cxn modelId="{E15211FE-31A3-4414-9C36-134696EB18FC}" type="presOf" srcId="{F11A8ECD-25F3-4AFA-B41A-7674E464A273}" destId="{AC42ADD8-29D2-489B-961B-B15BEA9D599F}" srcOrd="0" destOrd="0" presId="urn:microsoft.com/office/officeart/2005/8/layout/list1"/>
    <dgm:cxn modelId="{73F86B38-67AA-4E94-9C25-7C3E8C7DFE6F}" type="presOf" srcId="{1B3C1546-30FD-4DB8-BC5D-904037E65CCD}" destId="{D61D753D-35A0-4081-AF6E-DEACF3ADB972}" srcOrd="0" destOrd="0" presId="urn:microsoft.com/office/officeart/2005/8/layout/list1"/>
    <dgm:cxn modelId="{DCB94046-CB39-4E7D-8509-70D20BE54414}" type="presOf" srcId="{1B3C1546-30FD-4DB8-BC5D-904037E65CCD}" destId="{CCF1B83A-EE30-4623-9530-CA9A6C58624B}" srcOrd="1" destOrd="0" presId="urn:microsoft.com/office/officeart/2005/8/layout/list1"/>
    <dgm:cxn modelId="{79069EAA-C28C-407A-9132-35AEACF962A8}" type="presOf" srcId="{057B19C4-5FBA-4C3B-B8F5-91A7234A5745}" destId="{E32F8629-0F02-44A8-B4F8-B597415C8401}" srcOrd="1" destOrd="0" presId="urn:microsoft.com/office/officeart/2005/8/layout/list1"/>
    <dgm:cxn modelId="{93979196-99D8-4A33-BCF7-8BE1DA00B932}" type="presOf" srcId="{92FFE037-7D0C-4809-B461-A8ADCBDA5242}" destId="{67B74BF0-CB0B-4463-96A3-BEB1F3E52587}" srcOrd="1" destOrd="0" presId="urn:microsoft.com/office/officeart/2005/8/layout/list1"/>
    <dgm:cxn modelId="{0E45809F-D053-4645-8CDB-7B5F037ABB19}" srcId="{F11A8ECD-25F3-4AFA-B41A-7674E464A273}" destId="{057B19C4-5FBA-4C3B-B8F5-91A7234A5745}" srcOrd="2" destOrd="0" parTransId="{6856706E-3168-47EB-B129-F8CA9B8CC971}" sibTransId="{EC399B31-4BF9-48BB-97FA-E277F47AB14A}"/>
    <dgm:cxn modelId="{02CAB2D1-29F9-4297-9612-6AE2129B236E}" srcId="{F11A8ECD-25F3-4AFA-B41A-7674E464A273}" destId="{1B3C1546-30FD-4DB8-BC5D-904037E65CCD}" srcOrd="1" destOrd="0" parTransId="{3EECCA10-4DA6-479C-8B6F-96770193A594}" sibTransId="{8A8D2C04-4EB8-4E8F-A54F-9F98299E69C8}"/>
    <dgm:cxn modelId="{D8C2D5B2-B638-40A7-9A51-EF488C64BFD9}" type="presParOf" srcId="{AC42ADD8-29D2-489B-961B-B15BEA9D599F}" destId="{4E338BCB-22BF-483F-A98A-6320C039DFE6}" srcOrd="0" destOrd="0" presId="urn:microsoft.com/office/officeart/2005/8/layout/list1"/>
    <dgm:cxn modelId="{B736772A-123D-405A-880C-C28512507CC9}" type="presParOf" srcId="{4E338BCB-22BF-483F-A98A-6320C039DFE6}" destId="{D8D9F935-10D4-4CC8-804A-B28C9B57043F}" srcOrd="0" destOrd="0" presId="urn:microsoft.com/office/officeart/2005/8/layout/list1"/>
    <dgm:cxn modelId="{382A7A8A-FB7C-4C0D-BCCF-D50BF9135098}" type="presParOf" srcId="{4E338BCB-22BF-483F-A98A-6320C039DFE6}" destId="{67B74BF0-CB0B-4463-96A3-BEB1F3E52587}" srcOrd="1" destOrd="0" presId="urn:microsoft.com/office/officeart/2005/8/layout/list1"/>
    <dgm:cxn modelId="{450909D2-E335-44E2-945C-AF8FEF975026}" type="presParOf" srcId="{AC42ADD8-29D2-489B-961B-B15BEA9D599F}" destId="{3D470FFB-EB07-4B35-BE42-027449D61922}" srcOrd="1" destOrd="0" presId="urn:microsoft.com/office/officeart/2005/8/layout/list1"/>
    <dgm:cxn modelId="{5EFBAE00-91CB-4F18-9AFD-F6F7ECE166A7}" type="presParOf" srcId="{AC42ADD8-29D2-489B-961B-B15BEA9D599F}" destId="{E4EA66EE-FDB1-4EF6-9BBF-FB27F8D40134}" srcOrd="2" destOrd="0" presId="urn:microsoft.com/office/officeart/2005/8/layout/list1"/>
    <dgm:cxn modelId="{95D800A2-5991-442E-99DB-3BDC8F5A83B8}" type="presParOf" srcId="{AC42ADD8-29D2-489B-961B-B15BEA9D599F}" destId="{E7C2E028-61EF-4736-A28C-8AA788344A0E}" srcOrd="3" destOrd="0" presId="urn:microsoft.com/office/officeart/2005/8/layout/list1"/>
    <dgm:cxn modelId="{63A75063-7893-42A2-81A2-D2683A72686B}" type="presParOf" srcId="{AC42ADD8-29D2-489B-961B-B15BEA9D599F}" destId="{BA638E05-C2B9-4CB7-BC62-346280D93A3F}" srcOrd="4" destOrd="0" presId="urn:microsoft.com/office/officeart/2005/8/layout/list1"/>
    <dgm:cxn modelId="{010BBC44-64C6-4CE3-8AF1-3AFFB61EE70B}" type="presParOf" srcId="{BA638E05-C2B9-4CB7-BC62-346280D93A3F}" destId="{D61D753D-35A0-4081-AF6E-DEACF3ADB972}" srcOrd="0" destOrd="0" presId="urn:microsoft.com/office/officeart/2005/8/layout/list1"/>
    <dgm:cxn modelId="{857DF92F-EE07-42D7-934A-D0C0FEEBF5C6}" type="presParOf" srcId="{BA638E05-C2B9-4CB7-BC62-346280D93A3F}" destId="{CCF1B83A-EE30-4623-9530-CA9A6C58624B}" srcOrd="1" destOrd="0" presId="urn:microsoft.com/office/officeart/2005/8/layout/list1"/>
    <dgm:cxn modelId="{9053A83C-2E88-4932-B736-D1ADA4B2DE0B}" type="presParOf" srcId="{AC42ADD8-29D2-489B-961B-B15BEA9D599F}" destId="{647286B6-319B-4367-B0FF-C8184F202BE7}" srcOrd="5" destOrd="0" presId="urn:microsoft.com/office/officeart/2005/8/layout/list1"/>
    <dgm:cxn modelId="{6B65E327-433B-4EE6-A77D-E87143EB7FB0}" type="presParOf" srcId="{AC42ADD8-29D2-489B-961B-B15BEA9D599F}" destId="{705E9565-E6CF-4359-88BF-AE5484B85C26}" srcOrd="6" destOrd="0" presId="urn:microsoft.com/office/officeart/2005/8/layout/list1"/>
    <dgm:cxn modelId="{E112FDED-1398-42CF-B556-D0BD07CDECA0}" type="presParOf" srcId="{AC42ADD8-29D2-489B-961B-B15BEA9D599F}" destId="{5C2C8211-2262-45B8-8085-D9ED5A129193}" srcOrd="7" destOrd="0" presId="urn:microsoft.com/office/officeart/2005/8/layout/list1"/>
    <dgm:cxn modelId="{1B550D13-0E2B-4BC0-90EF-C1BE8AE0D7A5}" type="presParOf" srcId="{AC42ADD8-29D2-489B-961B-B15BEA9D599F}" destId="{B94E7C7E-5235-4484-95E1-57EC0A772DCF}" srcOrd="8" destOrd="0" presId="urn:microsoft.com/office/officeart/2005/8/layout/list1"/>
    <dgm:cxn modelId="{B23E2E71-0AA9-4F9A-877B-DC77481F5C5D}" type="presParOf" srcId="{B94E7C7E-5235-4484-95E1-57EC0A772DCF}" destId="{754E58F9-44DB-44B9-BF1B-313ADD21FC39}" srcOrd="0" destOrd="0" presId="urn:microsoft.com/office/officeart/2005/8/layout/list1"/>
    <dgm:cxn modelId="{BDD5CB78-03F9-4A1A-A0F6-F1177F53E7CF}" type="presParOf" srcId="{B94E7C7E-5235-4484-95E1-57EC0A772DCF}" destId="{E32F8629-0F02-44A8-B4F8-B597415C8401}" srcOrd="1" destOrd="0" presId="urn:microsoft.com/office/officeart/2005/8/layout/list1"/>
    <dgm:cxn modelId="{B81266F3-2051-493D-8C05-B18DB5FAF41F}" type="presParOf" srcId="{AC42ADD8-29D2-489B-961B-B15BEA9D599F}" destId="{16B8B9CD-A93B-44D4-B0DF-B7E1CEF67A26}" srcOrd="9" destOrd="0" presId="urn:microsoft.com/office/officeart/2005/8/layout/list1"/>
    <dgm:cxn modelId="{93415B0F-4ABE-493A-8C7D-2C7EBA7E26B7}" type="presParOf" srcId="{AC42ADD8-29D2-489B-961B-B15BEA9D599F}" destId="{8D76B1EB-314C-42A4-8A80-612C15052B9D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E06F7-8FA0-4898-9DFB-07433D9212C3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8D52-FA1C-4F2C-AB2A-7697ED89E95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1CA68-A28B-45AF-AF34-01BBB00A9470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CE2DE-E926-438F-902E-3CE82B72774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CE2DE-E926-438F-902E-3CE82B72774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9CB080-FD5C-4BAA-A1B1-E855EDFEB421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270CCF-F7EE-4F16-BFFB-C3573BA6F5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B080-FD5C-4BAA-A1B1-E855EDFEB421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0CCF-F7EE-4F16-BFFB-C3573BA6F5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9CB080-FD5C-4BAA-A1B1-E855EDFEB421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4270CCF-F7EE-4F16-BFFB-C3573BA6F5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B080-FD5C-4BAA-A1B1-E855EDFEB421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270CCF-F7EE-4F16-BFFB-C3573BA6F5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B080-FD5C-4BAA-A1B1-E855EDFEB421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4270CCF-F7EE-4F16-BFFB-C3573BA6F5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9CB080-FD5C-4BAA-A1B1-E855EDFEB421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270CCF-F7EE-4F16-BFFB-C3573BA6F5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9CB080-FD5C-4BAA-A1B1-E855EDFEB421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270CCF-F7EE-4F16-BFFB-C3573BA6F5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B080-FD5C-4BAA-A1B1-E855EDFEB421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270CCF-F7EE-4F16-BFFB-C3573BA6F5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B080-FD5C-4BAA-A1B1-E855EDFEB421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270CCF-F7EE-4F16-BFFB-C3573BA6F5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B080-FD5C-4BAA-A1B1-E855EDFEB421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270CCF-F7EE-4F16-BFFB-C3573BA6F5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9CB080-FD5C-4BAA-A1B1-E855EDFEB421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4270CCF-F7EE-4F16-BFFB-C3573BA6F5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9CB080-FD5C-4BAA-A1B1-E855EDFEB421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270CCF-F7EE-4F16-BFFB-C3573BA6F50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parpasultan.files.wordpress.com/2010/06/people-unite-462.jpg?w=462&amp;h=200&amp;crop=1"/>
          <p:cNvPicPr>
            <a:picLocks noChangeAspect="1" noChangeArrowheads="1"/>
          </p:cNvPicPr>
          <p:nvPr/>
        </p:nvPicPr>
        <p:blipFill>
          <a:blip r:embed="rId4">
            <a:lum bright="10000" contrast="-79000"/>
          </a:blip>
          <a:srcRect/>
          <a:stretch>
            <a:fillRect/>
          </a:stretch>
        </p:blipFill>
        <p:spPr bwMode="auto">
          <a:xfrm>
            <a:off x="214282" y="428604"/>
            <a:ext cx="8691116" cy="6072230"/>
          </a:xfrm>
          <a:prstGeom prst="rect">
            <a:avLst/>
          </a:prstGeom>
          <a:noFill/>
        </p:spPr>
      </p:pic>
      <p:sp>
        <p:nvSpPr>
          <p:cNvPr id="69" name="Rectangle 68"/>
          <p:cNvSpPr/>
          <p:nvPr/>
        </p:nvSpPr>
        <p:spPr>
          <a:xfrm>
            <a:off x="642910" y="428604"/>
            <a:ext cx="7929618" cy="3786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5400" b="1" i="1" u="sng" dirty="0" smtClean="0">
                <a:solidFill>
                  <a:schemeClr val="bg1"/>
                </a:solidFill>
                <a:latin typeface="Neurotoxin" pitchFamily="2" charset="0"/>
              </a:rPr>
              <a:t>KARANG TARUNA</a:t>
            </a:r>
            <a:endParaRPr lang="id-ID" sz="5400" b="1" i="1" u="sng" dirty="0">
              <a:solidFill>
                <a:schemeClr val="tx1"/>
              </a:solidFill>
              <a:latin typeface="Neurotoxi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8794" y="5357826"/>
            <a:ext cx="478634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0364" y="5500702"/>
            <a:ext cx="4643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u="sng" dirty="0" smtClean="0">
                <a:latin typeface="Aapex" pitchFamily="2" charset="0"/>
              </a:rPr>
              <a:t>OLEH : SUPARLAN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PROGRAM KERJA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572560" cy="4495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d-ID" dirty="0" smtClean="0"/>
              <a:t> </a:t>
            </a:r>
            <a:r>
              <a:rPr lang="id-ID" b="1" dirty="0" smtClean="0"/>
              <a:t>Proker </a:t>
            </a:r>
            <a:r>
              <a:rPr lang="id-ID" dirty="0" smtClean="0"/>
              <a:t>di tetapkan berdasarkan mekanisme,    potensi,sumber, kemampuan dan kebutuhan karang   Taruna setempat </a:t>
            </a:r>
          </a:p>
          <a:p>
            <a:pPr>
              <a:buNone/>
            </a:pPr>
            <a:r>
              <a:rPr lang="id-ID" b="1" dirty="0" smtClean="0"/>
              <a:t>Proker Karang Taruna : </a:t>
            </a:r>
          </a:p>
          <a:p>
            <a:pPr marL="514350" indent="-514350">
              <a:buAutoNum type="arabicPeriod"/>
            </a:pPr>
            <a:r>
              <a:rPr lang="id-ID" dirty="0" smtClean="0"/>
              <a:t>Pembinaan dan pengembangan generasi muda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Penguatan organisasi </a:t>
            </a:r>
          </a:p>
          <a:p>
            <a:pPr marL="514350" indent="-514350">
              <a:buAutoNum type="arabicPeriod"/>
            </a:pPr>
            <a:r>
              <a:rPr lang="id-ID" dirty="0" smtClean="0"/>
              <a:t>Peningkatan usaha kesejahteraan sosial</a:t>
            </a:r>
          </a:p>
          <a:p>
            <a:pPr marL="514350" indent="-514350">
              <a:buAutoNum type="arabicPeriod"/>
            </a:pPr>
            <a:r>
              <a:rPr lang="id-ID" dirty="0" smtClean="0"/>
              <a:t>Usaha ekonomis produktif </a:t>
            </a:r>
          </a:p>
          <a:p>
            <a:pPr marL="514350" indent="-514350">
              <a:buAutoNum type="arabicPeriod"/>
            </a:pPr>
            <a:r>
              <a:rPr lang="id-ID" dirty="0" smtClean="0"/>
              <a:t>Rekreasi olahraga dan kesenian </a:t>
            </a:r>
          </a:p>
          <a:p>
            <a:pPr marL="514350" indent="-514350">
              <a:buAutoNum type="arabicPeriod"/>
            </a:pPr>
            <a:r>
              <a:rPr lang="id-ID" dirty="0" smtClean="0"/>
              <a:t>Kemitraan dan </a:t>
            </a:r>
          </a:p>
          <a:p>
            <a:pPr marL="514350" indent="-514350">
              <a:buAutoNum type="arabicPeriod"/>
            </a:pPr>
            <a:r>
              <a:rPr lang="id-ID" dirty="0" smtClean="0"/>
              <a:t>Lain lain sesuai kebutuhan.</a:t>
            </a: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backgroundcheckall.com/wp-content/uploads/2017/12/background-powerpoint-bergerak-lucu-4.jpg"/>
          <p:cNvPicPr>
            <a:picLocks noChangeAspect="1" noChangeArrowheads="1"/>
          </p:cNvPicPr>
          <p:nvPr/>
        </p:nvPicPr>
        <p:blipFill>
          <a:blip r:embed="rId2">
            <a:lum bright="21000"/>
          </a:blip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KEUANGAN 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85786" y="1600200"/>
            <a:ext cx="8001056" cy="4900634"/>
          </a:xfrm>
        </p:spPr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chemeClr val="accent5">
                    <a:lumMod val="50000"/>
                  </a:schemeClr>
                </a:solidFill>
              </a:rPr>
              <a:t>Keuangan karang taruna dapat di peroleh dari :</a:t>
            </a:r>
          </a:p>
          <a:p>
            <a:r>
              <a:rPr lang="id-ID" b="1" dirty="0" smtClean="0">
                <a:solidFill>
                  <a:schemeClr val="accent5">
                    <a:lumMod val="50000"/>
                  </a:schemeClr>
                </a:solidFill>
              </a:rPr>
              <a:t>Iuran warga Karang Taruna;</a:t>
            </a:r>
          </a:p>
          <a:p>
            <a:r>
              <a:rPr lang="id-ID" b="1" dirty="0" smtClean="0">
                <a:solidFill>
                  <a:schemeClr val="accent5">
                    <a:lumMod val="50000"/>
                  </a:schemeClr>
                </a:solidFill>
              </a:rPr>
              <a:t>Usaha sendiri yng diperoleh secara sah;</a:t>
            </a:r>
          </a:p>
          <a:p>
            <a:r>
              <a:rPr lang="id-ID" b="1" dirty="0" smtClean="0">
                <a:solidFill>
                  <a:schemeClr val="accent5">
                    <a:lumMod val="50000"/>
                  </a:schemeClr>
                </a:solidFill>
              </a:rPr>
              <a:t>Bantuan masyarakat yang tidak Mengikat;</a:t>
            </a:r>
          </a:p>
          <a:p>
            <a:r>
              <a:rPr lang="id-ID" b="1" dirty="0" smtClean="0">
                <a:solidFill>
                  <a:schemeClr val="accent5">
                    <a:lumMod val="50000"/>
                  </a:schemeClr>
                </a:solidFill>
              </a:rPr>
              <a:t>Bantuan subsidi dari pemerintah; dan </a:t>
            </a:r>
          </a:p>
          <a:p>
            <a:r>
              <a:rPr lang="id-ID" b="1" dirty="0" smtClean="0">
                <a:solidFill>
                  <a:schemeClr val="accent5">
                    <a:lumMod val="50000"/>
                  </a:schemeClr>
                </a:solidFill>
              </a:rPr>
              <a:t>Usaha usaha lain yang tidak bertentangan dengan peraturan perundang undangan yang berlaku.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71546"/>
            <a:ext cx="8458200" cy="3729054"/>
          </a:xfrm>
        </p:spPr>
        <p:txBody>
          <a:bodyPr>
            <a:noAutofit/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id-ID" sz="72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  <a:p>
            <a:pPr algn="ctr"/>
            <a:endParaRPr lang="id-ID" sz="7200" dirty="0" smtClean="0">
              <a:latin typeface="Bookman Old Style" pitchFamily="18" charset="0"/>
            </a:endParaRPr>
          </a:p>
          <a:p>
            <a:pPr algn="ctr"/>
            <a:r>
              <a:rPr lang="id-ID" sz="72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id-ID" sz="7200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3078" name="Picture 6" descr="https://tse3.mm.bing.net/th?id=OIP.NE64oadkUAB5Yw4BiESM_wHaEV&amp;pid=15.1&amp;P=0&amp;w=282&amp;h=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642918"/>
            <a:ext cx="5286380" cy="464347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ews.hargatop.com/wp-content/uploads/2016/10/Google-Doodle-Hari-Sumpah-Pemuda-Indones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786190"/>
            <a:ext cx="8143932" cy="271464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SEJARAH BERDIRINYA KARANG TARUNA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b="1" dirty="0" smtClean="0"/>
              <a:t>Karang Taruna Lahir pada tanggal 26 september 1980 di Kampung Melayu , Jakarta. Kelahiran gerakan ini merupakan perwujudan semangat kepedulian generasi muda untuk turut mencegah dan menanggulangi masalah kesejahteraan sosial masyarakat, terutama yang di hadapi oleh anak dan remaja di lingkungannya </a:t>
            </a:r>
          </a:p>
          <a:p>
            <a:endParaRPr lang="id-ID" sz="2400" dirty="0" smtClean="0"/>
          </a:p>
          <a:p>
            <a:endParaRPr lang="id-ID" sz="2400" dirty="0" smtClean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214290"/>
            <a:ext cx="8501122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u="sng" dirty="0" smtClean="0">
                <a:latin typeface="Bookman Old Style" pitchFamily="18" charset="0"/>
              </a:rPr>
              <a:t>PERIODISASI EKSISTENSI KARANG TARUNA DALAM PROSES PEMBANGUNAN BANGSA</a:t>
            </a:r>
          </a:p>
        </p:txBody>
      </p:sp>
      <p:sp>
        <p:nvSpPr>
          <p:cNvPr id="5" name="Rectangle 4"/>
          <p:cNvSpPr/>
          <p:nvPr/>
        </p:nvSpPr>
        <p:spPr>
          <a:xfrm>
            <a:off x="1428728" y="1000108"/>
            <a:ext cx="785818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d-ID" sz="1400" b="1" u="sng" dirty="0" smtClean="0"/>
          </a:p>
          <a:p>
            <a:pPr algn="ctr"/>
            <a:r>
              <a:rPr lang="id-ID" sz="2000" b="1" dirty="0" smtClean="0">
                <a:latin typeface="Bookman Old Style" pitchFamily="18" charset="0"/>
              </a:rPr>
              <a:t>A</a:t>
            </a:r>
          </a:p>
          <a:p>
            <a:pPr algn="ctr"/>
            <a:endParaRPr lang="id-ID" sz="1400" dirty="0"/>
          </a:p>
        </p:txBody>
      </p:sp>
      <p:sp>
        <p:nvSpPr>
          <p:cNvPr id="6" name="Rectangle 5"/>
          <p:cNvSpPr/>
          <p:nvPr/>
        </p:nvSpPr>
        <p:spPr>
          <a:xfrm>
            <a:off x="2357422" y="1000108"/>
            <a:ext cx="6500858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d-ID" sz="1400" b="1" u="sng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r>
              <a:rPr lang="id-ID" sz="1400" b="1" u="sng" dirty="0" smtClean="0">
                <a:solidFill>
                  <a:schemeClr val="tx1"/>
                </a:solidFill>
                <a:latin typeface="Bookman Old Style" pitchFamily="18" charset="0"/>
              </a:rPr>
              <a:t>MASA KELAHIRAN S/D DIMULAINYA PELITA (1960-1969) </a:t>
            </a:r>
          </a:p>
          <a:p>
            <a:pPr algn="ctr"/>
            <a:endParaRPr lang="id-ID" sz="1200" dirty="0"/>
          </a:p>
        </p:txBody>
      </p:sp>
      <p:sp>
        <p:nvSpPr>
          <p:cNvPr id="7" name="Rectangle 6"/>
          <p:cNvSpPr/>
          <p:nvPr/>
        </p:nvSpPr>
        <p:spPr>
          <a:xfrm>
            <a:off x="1428728" y="1857364"/>
            <a:ext cx="785818" cy="71438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000" b="1" dirty="0" smtClean="0">
              <a:latin typeface="Bookman Old Style" pitchFamily="18" charset="0"/>
            </a:endParaRPr>
          </a:p>
          <a:p>
            <a:pPr algn="ctr"/>
            <a:r>
              <a:rPr lang="id-ID" sz="2000" b="1" dirty="0" smtClean="0">
                <a:latin typeface="Bookman Old Style" pitchFamily="18" charset="0"/>
              </a:rPr>
              <a:t>B</a:t>
            </a:r>
          </a:p>
          <a:p>
            <a:pPr algn="just"/>
            <a:endParaRPr lang="id-ID" sz="1400" b="1" u="sng" dirty="0" smtClean="0"/>
          </a:p>
        </p:txBody>
      </p:sp>
      <p:sp>
        <p:nvSpPr>
          <p:cNvPr id="8" name="Rectangle 7"/>
          <p:cNvSpPr/>
          <p:nvPr/>
        </p:nvSpPr>
        <p:spPr>
          <a:xfrm>
            <a:off x="2357422" y="1857364"/>
            <a:ext cx="6500858" cy="71438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d-ID" sz="1400" b="1" u="sng" dirty="0" smtClean="0">
              <a:latin typeface="Bookman Old Style" pitchFamily="18" charset="0"/>
            </a:endParaRPr>
          </a:p>
          <a:p>
            <a:pPr algn="just"/>
            <a:r>
              <a:rPr lang="id-ID" sz="1400" b="1" u="sng" dirty="0" smtClean="0">
                <a:latin typeface="Bookman Old Style" pitchFamily="18" charset="0"/>
              </a:rPr>
              <a:t>DI MULAINYA PELITA HINGGA MASUK GBHN (1969 – 1983)</a:t>
            </a:r>
          </a:p>
          <a:p>
            <a:pPr algn="ctr"/>
            <a:endParaRPr lang="id-ID" sz="1200" dirty="0"/>
          </a:p>
        </p:txBody>
      </p:sp>
      <p:sp>
        <p:nvSpPr>
          <p:cNvPr id="9" name="Rectangle 8"/>
          <p:cNvSpPr/>
          <p:nvPr/>
        </p:nvSpPr>
        <p:spPr>
          <a:xfrm>
            <a:off x="1428728" y="2714620"/>
            <a:ext cx="785818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Bookman Old Style" pitchFamily="18" charset="0"/>
              </a:rPr>
              <a:t>C</a:t>
            </a:r>
            <a:endParaRPr lang="id-ID" sz="1400" b="1" dirty="0" smtClean="0">
              <a:latin typeface="Bookman Old Style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57422" y="2714620"/>
            <a:ext cx="6500858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d-ID" sz="1400" b="1" u="sng" dirty="0" smtClean="0"/>
          </a:p>
          <a:p>
            <a:pPr algn="just"/>
            <a:r>
              <a:rPr lang="id-ID" sz="1400" b="1" u="sng" dirty="0" smtClean="0">
                <a:latin typeface="Bookman Old Style" pitchFamily="18" charset="0"/>
              </a:rPr>
              <a:t>MASUK GBHN SAMPAI TERJADINYA KRISIS </a:t>
            </a:r>
          </a:p>
          <a:p>
            <a:pPr algn="ctr"/>
            <a:endParaRPr lang="id-ID" sz="1200" dirty="0"/>
          </a:p>
        </p:txBody>
      </p:sp>
      <p:sp>
        <p:nvSpPr>
          <p:cNvPr id="11" name="Rectangle 10"/>
          <p:cNvSpPr/>
          <p:nvPr/>
        </p:nvSpPr>
        <p:spPr>
          <a:xfrm>
            <a:off x="1428728" y="3643314"/>
            <a:ext cx="785818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d-ID" sz="1400" b="1" u="sng" dirty="0" smtClean="0"/>
          </a:p>
          <a:p>
            <a:pPr algn="ctr"/>
            <a:r>
              <a:rPr lang="id-ID" sz="2000" b="1" dirty="0" smtClean="0">
                <a:latin typeface="Bookman Old Style" pitchFamily="18" charset="0"/>
              </a:rPr>
              <a:t>D</a:t>
            </a:r>
          </a:p>
          <a:p>
            <a:pPr algn="ctr"/>
            <a:endParaRPr lang="id-ID" sz="1400" dirty="0"/>
          </a:p>
        </p:txBody>
      </p:sp>
      <p:sp>
        <p:nvSpPr>
          <p:cNvPr id="12" name="Rectangle 11"/>
          <p:cNvSpPr/>
          <p:nvPr/>
        </p:nvSpPr>
        <p:spPr>
          <a:xfrm>
            <a:off x="2357422" y="3643314"/>
            <a:ext cx="6500858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d-ID" sz="1400" b="1" u="sng" dirty="0" smtClean="0"/>
          </a:p>
          <a:p>
            <a:pPr algn="just"/>
            <a:endParaRPr lang="id-ID" sz="1400" b="1" u="sng" dirty="0" smtClean="0"/>
          </a:p>
          <a:p>
            <a:pPr algn="just"/>
            <a:r>
              <a:rPr lang="id-ID" sz="1400" b="1" u="sng" dirty="0" smtClean="0">
                <a:latin typeface="Bookman Old Style" pitchFamily="18" charset="0"/>
              </a:rPr>
              <a:t>KARANG TARUNA DALAM SITUASI KRISIS (1997-2004)</a:t>
            </a:r>
          </a:p>
          <a:p>
            <a:pPr algn="just"/>
            <a:endParaRPr lang="id-ID" sz="1400" b="1" u="sng" dirty="0" smtClean="0"/>
          </a:p>
          <a:p>
            <a:pPr algn="ctr"/>
            <a:endParaRPr lang="id-ID" sz="1200" dirty="0"/>
          </a:p>
        </p:txBody>
      </p:sp>
      <p:sp>
        <p:nvSpPr>
          <p:cNvPr id="13" name="Rectangle 12"/>
          <p:cNvSpPr/>
          <p:nvPr/>
        </p:nvSpPr>
        <p:spPr>
          <a:xfrm>
            <a:off x="1428728" y="4500570"/>
            <a:ext cx="785818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d-ID" sz="1400" b="1" u="sng" dirty="0" smtClean="0"/>
          </a:p>
          <a:p>
            <a:pPr algn="ctr"/>
            <a:r>
              <a:rPr lang="id-ID" sz="2000" b="1" dirty="0" smtClean="0">
                <a:latin typeface="Bookman Old Style" pitchFamily="18" charset="0"/>
              </a:rPr>
              <a:t>E</a:t>
            </a:r>
          </a:p>
          <a:p>
            <a:pPr algn="ctr"/>
            <a:endParaRPr lang="id-ID" sz="1400" dirty="0"/>
          </a:p>
        </p:txBody>
      </p:sp>
      <p:sp>
        <p:nvSpPr>
          <p:cNvPr id="14" name="Rectangle 13"/>
          <p:cNvSpPr/>
          <p:nvPr/>
        </p:nvSpPr>
        <p:spPr>
          <a:xfrm>
            <a:off x="2357422" y="4500570"/>
            <a:ext cx="6500858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1400" b="1" u="sng" dirty="0" smtClean="0">
                <a:latin typeface="Bookman Old Style" pitchFamily="18" charset="0"/>
              </a:rPr>
              <a:t>PERKEMBANGAN KARANG TARUNA TH 2005 HINGGA SEKARANG </a:t>
            </a:r>
            <a:endParaRPr lang="id-ID" sz="1400" b="1" u="sng" dirty="0">
              <a:latin typeface="Bookman Old Style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-857288" y="3071810"/>
            <a:ext cx="342902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57224" y="4786322"/>
            <a:ext cx="64294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1" idx="1"/>
          </p:cNvCxnSpPr>
          <p:nvPr/>
        </p:nvCxnSpPr>
        <p:spPr>
          <a:xfrm>
            <a:off x="857224" y="4000504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9" idx="1"/>
          </p:cNvCxnSpPr>
          <p:nvPr/>
        </p:nvCxnSpPr>
        <p:spPr>
          <a:xfrm>
            <a:off x="857224" y="3071810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7224" y="2285992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" idx="1"/>
          </p:cNvCxnSpPr>
          <p:nvPr/>
        </p:nvCxnSpPr>
        <p:spPr>
          <a:xfrm>
            <a:off x="857224" y="1357298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p" animBg="1"/>
      <p:bldP spid="7" grpId="0" build="allAtOnce" animBg="1"/>
      <p:bldP spid="8" grpId="0" build="p" animBg="1"/>
      <p:bldP spid="9" grpId="0" build="p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tse3.mm.bing.net/th?id=OIP.Uz39zbVO6XiCfEzOdo3b3gHaD4&amp;pid=15.1&amp;P=0&amp;w=299&amp;h=1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5643602"/>
          </a:xfrm>
          <a:prstGeom prst="rect">
            <a:avLst/>
          </a:prstGeom>
          <a:noFill/>
        </p:spPr>
      </p:pic>
      <p:sp>
        <p:nvSpPr>
          <p:cNvPr id="37" name="Title 36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r>
              <a:rPr lang="id-ID" sz="3200" b="1" u="sng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PEDOMAN  DASAR KARANG TARUNA </a:t>
            </a:r>
            <a:endParaRPr lang="id-ID" sz="3200" b="1" u="sng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"/>
          </p:nvPr>
        </p:nvSpPr>
        <p:spPr>
          <a:xfrm>
            <a:off x="3214678" y="1071546"/>
            <a:ext cx="5715040" cy="3143272"/>
          </a:xfrm>
        </p:spPr>
        <p:txBody>
          <a:bodyPr>
            <a:normAutofit/>
          </a:bodyPr>
          <a:lstStyle/>
          <a:p>
            <a:pPr algn="just"/>
            <a:r>
              <a:rPr lang="id-ID" sz="1800" b="1" dirty="0" smtClean="0">
                <a:latin typeface="Bookman Old Style" pitchFamily="18" charset="0"/>
              </a:rPr>
              <a:t>Pedoman Dasar Karang Taruna (PDKT) Merupakan Pedoman atau landasan dalam mendirikan, menjalankan dan peraturan dalam organisasi Karang Taruna </a:t>
            </a:r>
          </a:p>
          <a:p>
            <a:pPr algn="just"/>
            <a:r>
              <a:rPr lang="id-ID" sz="1800" b="1" dirty="0" smtClean="0">
                <a:latin typeface="Bookman Old Style" pitchFamily="18" charset="0"/>
              </a:rPr>
              <a:t>Peraturan Menteri Sosial Republik Indonesia Nomor: 77/HUK/2010. Tentang Pedoman Dasar Karang Taruna.</a:t>
            </a:r>
          </a:p>
          <a:p>
            <a:pPr algn="just"/>
            <a:r>
              <a:rPr lang="id-ID" sz="1800" b="1" dirty="0" smtClean="0">
                <a:latin typeface="Bookman Old Style" pitchFamily="18" charset="0"/>
              </a:rPr>
              <a:t>PDKT Disahkan Kementrian Sosial Republik Indonesia</a:t>
            </a:r>
          </a:p>
          <a:p>
            <a:pPr algn="just"/>
            <a:r>
              <a:rPr lang="id-ID" sz="1800" b="1" dirty="0" smtClean="0">
                <a:latin typeface="Bookman Old Style" pitchFamily="18" charset="0"/>
              </a:rPr>
              <a:t>PDKT Terdiri dari 10 BAB</a:t>
            </a:r>
          </a:p>
          <a:p>
            <a:pPr>
              <a:buNone/>
            </a:pPr>
            <a:endParaRPr lang="id-ID" sz="24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endParaRPr lang="id-ID" sz="24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id-ID" sz="5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AZAS DAN TUJUAN </a:t>
            </a:r>
            <a:endParaRPr lang="id-ID" sz="54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"/>
          </p:nvPr>
        </p:nvSpPr>
        <p:spPr>
          <a:xfrm>
            <a:off x="571472" y="1214422"/>
            <a:ext cx="4052886" cy="471490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 </a:t>
            </a:r>
          </a:p>
          <a:p>
            <a:pPr algn="ctr">
              <a:buNone/>
            </a:pPr>
            <a:r>
              <a:rPr lang="id-ID" sz="40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AZAS</a:t>
            </a:r>
          </a:p>
          <a:p>
            <a:pPr>
              <a:buNone/>
            </a:pP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  KARANG TARUNA BERAZASKAN  PANCASILA DAN UNDANG UNDANG DASAR 1945</a:t>
            </a:r>
            <a:endParaRPr lang="id-ID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2"/>
          </p:nvPr>
        </p:nvSpPr>
        <p:spPr>
          <a:xfrm>
            <a:off x="4572000" y="1214422"/>
            <a:ext cx="4414838" cy="47244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d-ID" sz="3600" dirty="0" smtClean="0">
                <a:latin typeface="Bookman Old Style" pitchFamily="18" charset="0"/>
              </a:rPr>
              <a:t>        </a:t>
            </a:r>
            <a:r>
              <a:rPr lang="id-ID" sz="3600" b="1" dirty="0" smtClean="0">
                <a:latin typeface="Bookman Old Style" pitchFamily="18" charset="0"/>
              </a:rPr>
              <a:t>TUJUAN</a:t>
            </a:r>
            <a:r>
              <a:rPr lang="id-ID" sz="3600" dirty="0" smtClean="0"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id-ID" sz="1600" dirty="0" smtClean="0">
                <a:latin typeface="Bookman Old Style" pitchFamily="18" charset="0"/>
              </a:rPr>
              <a:t>-    </a:t>
            </a:r>
            <a:r>
              <a:rPr lang="id-ID" sz="1600" b="1" dirty="0" smtClean="0">
                <a:latin typeface="Bookman Old Style" pitchFamily="18" charset="0"/>
              </a:rPr>
              <a:t>Pertumbuhan dan setiap anggota masyarakat yang berkualitas terampil, cerdas, inovatif, berkarakter;</a:t>
            </a:r>
          </a:p>
          <a:p>
            <a:pPr>
              <a:buNone/>
            </a:pPr>
            <a:r>
              <a:rPr lang="id-ID" sz="1600" b="1" dirty="0" smtClean="0">
                <a:latin typeface="Bookman Old Style" pitchFamily="18" charset="0"/>
              </a:rPr>
              <a:t>-    Meningkatkan kesejahteraan sosial terpadu, terarah, menyeluruh serta berkelanjutan;</a:t>
            </a:r>
          </a:p>
          <a:p>
            <a:pPr>
              <a:buNone/>
            </a:pPr>
            <a:r>
              <a:rPr lang="id-ID" sz="1600" b="1" dirty="0" smtClean="0">
                <a:latin typeface="Bookman Old Style" pitchFamily="18" charset="0"/>
              </a:rPr>
              <a:t>-    Pengembangan usaha menuju kemandirian setiap anggota masyarakat;</a:t>
            </a:r>
          </a:p>
          <a:p>
            <a:pPr>
              <a:buNone/>
            </a:pPr>
            <a:r>
              <a:rPr lang="id-ID" sz="1600" b="1" dirty="0" smtClean="0">
                <a:latin typeface="Bookman Old Style" pitchFamily="18" charset="0"/>
              </a:rPr>
              <a:t>-    Pengembangan kemitraan yang menjamin peningkatan kemapuan dan potensi generasi muda. </a:t>
            </a:r>
            <a:endParaRPr lang="id-ID" sz="1600" b="1" dirty="0">
              <a:latin typeface="Bookman Old Style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7158" y="1714488"/>
            <a:ext cx="4214842" cy="2786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200" b="1" i="1" dirty="0" smtClean="0">
              <a:solidFill>
                <a:schemeClr val="tx1"/>
              </a:solidFill>
              <a:latin typeface="Palace Script MT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86314" y="1643050"/>
            <a:ext cx="4214842" cy="45005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200" b="1" i="1" dirty="0" smtClean="0">
              <a:solidFill>
                <a:schemeClr val="tx1"/>
              </a:solidFill>
              <a:latin typeface="Palace Script MT" pitchFamily="66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971536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u="sng" dirty="0" smtClean="0">
                <a:latin typeface="Bookman Old Style" pitchFamily="18" charset="0"/>
              </a:rPr>
              <a:t>Kedudukan, tugas pokok dan fungsi 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quarter" idx="1"/>
          </p:nvPr>
        </p:nvGraphicFramePr>
        <p:xfrm>
          <a:off x="285720" y="1142984"/>
          <a:ext cx="864399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2.bp.blogspot.com/_QHmEImBGSJM/S6uV35wJySI/AAAAAAAAARM/VdLYDCUizZA/w1200-h630-p-nu/LOGO-RISTEK.gif"/>
          <p:cNvPicPr>
            <a:picLocks noChangeAspect="1" noChangeArrowheads="1"/>
          </p:cNvPicPr>
          <p:nvPr/>
        </p:nvPicPr>
        <p:blipFill>
          <a:blip r:embed="rId3">
            <a:lum bright="2000" contrast="6000"/>
          </a:blip>
          <a:srcRect/>
          <a:stretch>
            <a:fillRect/>
          </a:stretch>
        </p:blipFill>
        <p:spPr bwMode="auto">
          <a:xfrm>
            <a:off x="428596" y="357166"/>
            <a:ext cx="8501122" cy="5929354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b="1" dirty="0" smtClean="0">
                <a:solidFill>
                  <a:srgbClr val="92D050"/>
                </a:solidFill>
                <a:latin typeface="Bookman Old Style" pitchFamily="18" charset="0"/>
              </a:rPr>
              <a:t>Keorganisasian</a:t>
            </a:r>
            <a:r>
              <a:rPr lang="id-ID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 </a:t>
            </a:r>
            <a:endParaRPr lang="id-ID" sz="4400" b="1" dirty="0">
              <a:solidFill>
                <a:schemeClr val="accent6">
                  <a:lumMod val="40000"/>
                  <a:lumOff val="6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3660787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id-ID" b="1" dirty="0" smtClean="0">
                <a:solidFill>
                  <a:srgbClr val="92D050"/>
                </a:solidFill>
              </a:rPr>
              <a:t>Keorganisasian Karang Taruna berada didesa Kelurahan yang diselenggarakan secara otonom.</a:t>
            </a:r>
          </a:p>
          <a:p>
            <a:pPr algn="just">
              <a:buFont typeface="Wingdings" pitchFamily="2" charset="2"/>
              <a:buChar char="v"/>
            </a:pPr>
            <a:r>
              <a:rPr lang="id-ID" b="1" dirty="0" smtClean="0">
                <a:solidFill>
                  <a:srgbClr val="92D050"/>
                </a:solidFill>
              </a:rPr>
              <a:t>Melaksanakan Koordinasi, Komunikasi, Informasi,Konsultasi dan Kerjasama dibentuk Forum Pengurus Karang taruna di kecamatan, Kabupaten / Kota, Provinsi dan Nasional</a:t>
            </a:r>
            <a:r>
              <a:rPr lang="id-ID" dirty="0" smtClean="0"/>
              <a:t>.  </a:t>
            </a:r>
            <a:endParaRPr lang="id-ID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u="sng" dirty="0" smtClean="0"/>
              <a:t>Keanggotaan</a:t>
            </a:r>
            <a:endParaRPr lang="id-ID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d-ID" b="1" dirty="0" smtClean="0"/>
              <a:t>Karang Taruna Menganut </a:t>
            </a:r>
            <a:r>
              <a:rPr lang="id-ID" b="1" u="sng" dirty="0" smtClean="0"/>
              <a:t>Sistem Stelsel Pasif .</a:t>
            </a:r>
          </a:p>
          <a:p>
            <a:pPr>
              <a:buFont typeface="Wingdings" pitchFamily="2" charset="2"/>
              <a:buChar char="v"/>
            </a:pPr>
            <a:r>
              <a:rPr lang="id-ID" b="1" dirty="0" smtClean="0"/>
              <a:t>Keanggotaan Adalah seluruh anggota masyarakat yang berusia 13 tahun sampai dengan 45 Tahun.</a:t>
            </a:r>
          </a:p>
          <a:p>
            <a:pPr>
              <a:buFont typeface="Wingdings" pitchFamily="2" charset="2"/>
              <a:buChar char="v"/>
            </a:pPr>
            <a:r>
              <a:rPr lang="id-ID" b="1" dirty="0" smtClean="0"/>
              <a:t>Anggota Karang Taruna mempunyai Hak dan kewajiban yang sama tanpa membedakan asal keturunan golongan, suku dan budaya, jenis kelamin, kedudukan sosial, pendirian politik dan Agama.</a:t>
            </a:r>
            <a:endParaRPr lang="id-ID" b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MEKANISME KERJA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57758"/>
          </a:xfrm>
        </p:spPr>
        <p:txBody>
          <a:bodyPr>
            <a:normAutofit/>
          </a:bodyPr>
          <a:lstStyle/>
          <a:p>
            <a:r>
              <a:rPr lang="id-ID" sz="2400" dirty="0" smtClean="0"/>
              <a:t>Karang Taruna Bersifat otonom , sosial , Terbuka dan Berskala Lokal.</a:t>
            </a:r>
          </a:p>
          <a:p>
            <a:r>
              <a:rPr lang="id-ID" sz="2400" dirty="0" smtClean="0"/>
              <a:t>Mekanisme hubungan kerja antara karang taruna dengan pengurus karang taruna di Kecamatan, Kabupaten/Kota, Provinsi dan Nasional bersifat Koordinatif, Konsultatif, dan kolaboratif secara Fungsional</a:t>
            </a:r>
          </a:p>
          <a:p>
            <a:r>
              <a:rPr lang="id-ID" sz="2400" dirty="0" smtClean="0"/>
              <a:t>Hubungan kerja antar forum pengurus Karang Taruna bersifat Koordinatif, kolaboratif, Konsultatif, kemitraan fungsional secara vertikal</a:t>
            </a:r>
          </a:p>
          <a:p>
            <a:r>
              <a:rPr lang="id-ID" sz="2400" dirty="0" smtClean="0"/>
              <a:t>Hubungan Kerja antara Forum Pengurus Karang Taruna bdiatur tersendiri yang ditetapkan melaui rapat kerja Nasional Forum Pengurus Karang Taruna</a:t>
            </a:r>
          </a:p>
          <a:p>
            <a:endParaRPr lang="id-ID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1275</TotalTime>
  <Words>583</Words>
  <Application>Microsoft Office PowerPoint</Application>
  <PresentationFormat>On-screen Show (4:3)</PresentationFormat>
  <Paragraphs>80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Slide 1</vt:lpstr>
      <vt:lpstr>SEJARAH BERDIRINYA KARANG TARUNA</vt:lpstr>
      <vt:lpstr>Slide 3</vt:lpstr>
      <vt:lpstr>PEDOMAN  DASAR KARANG TARUNA </vt:lpstr>
      <vt:lpstr>AZAS DAN TUJUAN </vt:lpstr>
      <vt:lpstr>Kedudukan, tugas pokok dan fungsi  </vt:lpstr>
      <vt:lpstr>Keorganisasian </vt:lpstr>
      <vt:lpstr>Keanggotaan</vt:lpstr>
      <vt:lpstr>MEKANISME KERJA </vt:lpstr>
      <vt:lpstr>PROGRAM KERJA </vt:lpstr>
      <vt:lpstr>KEUANGAN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120</cp:revision>
  <dcterms:created xsi:type="dcterms:W3CDTF">2017-11-22T00:32:30Z</dcterms:created>
  <dcterms:modified xsi:type="dcterms:W3CDTF">2018-11-15T00:43:05Z</dcterms:modified>
</cp:coreProperties>
</file>